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0" r:id="rId5"/>
    <p:sldId id="264" r:id="rId6"/>
    <p:sldId id="263" r:id="rId7"/>
    <p:sldId id="301" r:id="rId8"/>
    <p:sldId id="305" r:id="rId9"/>
    <p:sldId id="316" r:id="rId10"/>
    <p:sldId id="317" r:id="rId11"/>
    <p:sldId id="318" r:id="rId12"/>
    <p:sldId id="319" r:id="rId13"/>
    <p:sldId id="320" r:id="rId14"/>
    <p:sldId id="324" r:id="rId15"/>
    <p:sldId id="321" r:id="rId16"/>
    <p:sldId id="322" r:id="rId17"/>
    <p:sldId id="323" r:id="rId18"/>
    <p:sldId id="325" r:id="rId19"/>
    <p:sldId id="302" r:id="rId20"/>
    <p:sldId id="314" r:id="rId21"/>
    <p:sldId id="326" r:id="rId22"/>
    <p:sldId id="327" r:id="rId23"/>
    <p:sldId id="328" r:id="rId24"/>
    <p:sldId id="329" r:id="rId25"/>
    <p:sldId id="330" r:id="rId26"/>
    <p:sldId id="332" r:id="rId27"/>
    <p:sldId id="331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51" r:id="rId45"/>
    <p:sldId id="352" r:id="rId46"/>
    <p:sldId id="353" r:id="rId47"/>
    <p:sldId id="309" r:id="rId4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D6EF38-B48A-40DE-A2F1-17AAB377B35F}" type="datetime1">
              <a:rPr lang="en-GB" smtClean="0"/>
              <a:t>23/04/2025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1CA9-FDCB-4A55-A417-71F9870EF187}" type="datetime1">
              <a:rPr lang="en-GB" smtClean="0"/>
              <a:pPr/>
              <a:t>23/04/2025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1048-7BDD-2E3F-286C-DE6AD2AB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0B9C2-ACE9-5B00-1A5B-B542086FA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99185-CBB7-84A8-FD77-7C56E556A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BA1F5-1013-A4B7-2F13-2A6356E83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7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34D9-0962-1415-4D86-F96634BD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227D1-A17D-42F2-AF17-8A0AB1EC7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D37CA-5B51-03D4-4D30-C9275C4A6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93D89-9CA9-802A-F756-6CA29B661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9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CA138-FA66-9A65-A7D9-CCD1A7A0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6AF29-6B08-B5E1-02A9-CB1BA8F20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5BD65-CA22-E0B6-E7CB-2D9F28FB7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283F-A201-E198-F74D-E5E795606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3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5EE4-2F7D-A863-FA36-925E842B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04256-CED4-4F0F-FAA2-B28686A36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6E685-8CAC-82D7-CFA1-353BEAA5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300CF-7E6D-8F27-0188-D2908D38D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C64B-D81D-0EAA-77AF-2C94B148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8809B-F249-24C0-B30B-DAAF5D9A0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3E253-598F-8E1C-8D78-3A9302054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94D6-5C80-DA11-DA84-92D6B1232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97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4863-408D-0B11-9C00-4F7349BB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2A986-1C6C-B95F-DAE8-F4DCFAAC7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F2BD8-1A57-4857-4262-A27A7BB3D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BBDEB-81EE-C3E7-7D98-EB305CE51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94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870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030F8-22FA-FA4A-E578-92EBFD1D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5109E-4756-0561-A66D-953DF1E2E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908C4-740B-B810-D495-49287A065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18BD-784A-07B9-EAEC-5DAB314E2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726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F88A-E4A6-1CDE-9DF6-40134E14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0E508-D004-5BE2-2277-8BAA49BF1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8B67C-7039-4E04-C035-797C24795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1A2-3A73-B83D-5361-26A8746A4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779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693-AD19-CCC9-18E5-4974A6C6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13891-7BBF-93F4-88BD-B85A4A082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8960C-A7DD-05F9-01BE-352F40E0D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D2862-7878-1107-91C4-575823A12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264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1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91C0A-213B-758E-D03F-AB5AF1E1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5F2FE-0660-E294-56F7-1FB74AECE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5F5C1-D11B-2B60-4EA4-1EF54E9AF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32D5-C66C-41B2-BC88-36646A7CA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7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CF1C1-D09E-0F6A-7745-199981BE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CEB3B-A86C-FD9D-A866-B7B298E48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4474-2CD2-5624-EC98-B0BC4FC83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4908B-C2A7-628E-F698-E9F40BFEC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099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9E4E6-F022-2C26-39A1-07F4BD2A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D0A5B-7398-C4CB-A786-2CB516292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C2216-2135-4366-C4CF-AF2D065D8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6D1A-A01A-8B4D-6ABF-ED59370A4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36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18C4-F986-0A12-2902-6C9E91ECB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D694A-9867-CA9D-37E7-3EBB7083F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922F4-9F94-040B-7A9A-C68EA820F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D4E9-0C2C-86B4-30CF-3D82174B0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5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A00A-F1CF-A895-ED99-6D23DBAD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05107-7B2B-A121-5456-EBA71016A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2A5DF-9B4E-AF25-E160-AE6DDD1B5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7A333-A748-6776-7025-F9F336A7F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328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B139-291F-E25A-7208-A414760A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97A5A-CC67-C444-C3A8-1E912882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621641-8D17-B8EE-BF1A-332572E0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35CF-40BF-01A2-7CC0-D679B12A4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186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6AB5-0351-3F17-82A7-B1AFFABA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C5C96C-193D-EBEE-ED84-A794BCEDF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D3CC4-0FDB-2664-21D7-094728BA7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90676-2262-0272-9192-CAB70A667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87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BCD7-6631-70E7-080D-EBCC00E09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2881F-87F6-4F3B-56D2-E8A96B64E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6080F-16A8-BED4-EF2B-2D27E5A7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53E7F-BB42-8576-B244-E15225D31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280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45A1B-1D89-903D-EDC3-AE7B70832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91CDB-2278-53F6-00EA-C726DA8FD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C26E5-046B-38AA-E491-CFAD015E3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4F762-1EC5-B00C-0EAA-59FA3FDEA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284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2C3B0-08B1-0A0B-7027-41CB951CF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DA0B3-6D98-06B2-F2F7-3C3FC2E4E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F8A3B-83AE-7329-A518-EF9759B8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8BF9-5231-7C55-8640-AF1CA67CB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853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9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5890A-CDEE-3AC1-4E43-2A6CE6B8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7451E-9DD7-2970-B282-ABFEB1D66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697B5-5909-E88C-D693-BF22B0218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FA3F7-84CC-ABEA-B8CF-F5BC4A71C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248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2569E-E3FF-DFD3-879A-C1B139B3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75A4-D482-A81B-0AA0-463971C2E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1CE4C8-9184-4EE1-B889-FDABDE9D6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BEAE3-EC40-BB78-BDB5-6B1D2C1EB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844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F575-C9DD-E2D6-207A-6EE776C51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528A1-D2FD-ACAC-3FB2-E2265F4D7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12EB0-BC5B-825D-14F0-6688525BC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395D4-DAE2-085E-699B-F2BA227C5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08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A02D9-811B-C73D-9516-076717B9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CE7FA-276D-D65C-D1D3-82ED2A188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A1F90-8D4A-A96D-A169-C9D4033BA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5AED-F742-3D06-DD8A-83FED230E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655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CB46F-3D7A-A3D3-2E4F-7CFDE36A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AC53B-18F9-F2D7-E3C2-E6E1FB708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B8B43-43BB-819D-C86E-01444C149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7CA0-3944-9DA6-A4B9-F73A0199F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80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925E-89D9-D4D5-5CB8-CD5E06AE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2B38-78F7-5D46-80C5-01F7623CA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ABF4A-A119-CD0F-403C-831E79FF2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A065-99C8-8498-BADE-7B911B23C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37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C846-2920-C118-4A9A-0A4F69C72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7B5AF-1BE8-DC35-4FDC-9C52F9F34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DC633-AE49-64BE-2BB2-88D7F10CA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7F2AF-B7C6-83FE-1F45-CF97F8C22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253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038-98B4-1256-071F-9B8C4EDC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200DF-88A2-A0C4-FF86-AF7C3A9B8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AF246-C019-6727-FD66-65AB17380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48DB-3737-6375-93ED-DFB648672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88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7C6B-E26A-F075-1A26-04D0DFE6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98D78-7DEF-13AA-5746-AD55B7637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8AB1E-7256-657D-C3B4-C1578CD5B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A3FD9-FDE1-39FD-860E-A73D00300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823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9C3B0-3C5A-D78B-9956-A816ABEF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E8ACE-0A6C-258D-E996-98065DFE0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AD578-7279-41D7-7807-1748011FC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4EB85-6231-6127-5250-3EF8862B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7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817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1C57-A63A-03DA-4628-C596CFD7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DE1A8-FBEF-1983-4073-5A2AACCA8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77DA6-B3C0-A71C-E1D5-84ABF27FA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4FA44-ABE0-4CFA-EC7A-FF0ECF3FF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23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E2E30-4E42-2894-01FD-C8308C9D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79E2F-DA2F-CC93-7BAE-6E3B89EA7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EA1A1-495B-B777-E4C3-F15F47A09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04BDA-FEFD-F3AD-4625-352135FEA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1717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648C1-064E-C4FE-7402-D1C6E5F81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E36EA-B022-EB5F-45A7-6883B0429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78143-7A68-7B4F-FEC0-36D2DA4AD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8EC6B-8700-98C2-7362-5A161CC9B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44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CA155-AD86-B385-8B74-37A5BD581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9AE81-230F-72AF-84DD-B018E45B3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7793D-D487-CA83-611B-B5C4203B3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D84B7-9A55-735B-69DA-6053B3C84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633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2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6D5A-A948-157B-C92A-F67037322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DEF5B-CB5E-2330-DE12-DB5A1E525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B80C0-FD03-1712-2530-83FAEDB9C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B9B9E-C309-1828-6D89-186956160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82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5CDC4-D873-B9F3-1258-7B9742964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58E69-F360-AFD5-4ADC-6300EAFEE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A50DB-C190-B5FA-AB94-EE647A8C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1AD9-6CEC-6ECB-A007-5D78D7E2E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292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80B3-89FB-02A6-39D3-5D6702FA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A4A6F-6797-4F2F-2B88-700AB5032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8E39E-B524-8819-A385-2201D50D5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36E5D-3C07-6AB8-F267-733699210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2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9AE8C-2ED2-8332-5BBD-DF516169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5AE4D-C406-A272-85A3-025D2DAA4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D86D2-12AA-4009-E036-375B18178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A636-D400-FD45-0EDB-1752D4E4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6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en-GB" sz="4000" noProof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sz="1200" noProof="0"/>
              <a:t>Click to edit Master subtitle style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hyperlink" Target="https://www.siteimprove.com/glossary/uk-accessibility-law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.webaim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sample-accessibility-statement/sample-accessibility-statement-for-a-fictional-public-sector-websi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urhak-kaya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hyperlink" Target="https://github.com/NurhakKaya/PracticalGuideToUnlockingAccessibilityOfWebsites" TargetMode="External"/><Relationship Id="rId4" Type="http://schemas.openxmlformats.org/officeDocument/2006/relationships/hyperlink" Target="https://github.com/NurhakKay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standards-guidelines/wca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3327" y="2326105"/>
            <a:ext cx="5085348" cy="199724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Practical Guide to Unlocking Accessibility of Websites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0944" y="4323347"/>
            <a:ext cx="4490112" cy="55339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GB" dirty="0"/>
              <a:t>Using WAVE to Identify and Address Accessibility Issues</a:t>
            </a:r>
          </a:p>
        </p:txBody>
      </p:sp>
      <p:pic>
        <p:nvPicPr>
          <p:cNvPr id="100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0101-3E4A-96DA-7B47-AE6680FD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1240-EDAE-C878-8696-CF50D6FB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Accessibility Law–WCAG Version Based 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EC8-DF1F-8E03-4D18-FAC758181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88477-CD61-C1A4-BCA9-CD20104B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25" y="1086305"/>
            <a:ext cx="3133177" cy="3200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4DD0C-5F1B-3BBD-466D-F4B06D3DF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31" y="2342799"/>
            <a:ext cx="4562083" cy="439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719C1-29B4-35BC-7261-0303434EA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154" y="2342799"/>
            <a:ext cx="4616587" cy="40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F21D2-4A76-F3B6-9CB8-F2415E0E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193C-2F52-19EF-9697-1CDBDCD1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and EU Web Accessibility Laws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4C900-F671-8538-BD7D-E3D0FA31E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  <a:p>
            <a:r>
              <a:rPr lang="tr-TR" dirty="0">
                <a:hlinkClick r:id="rId4"/>
              </a:rPr>
              <a:t>https://www.siteimprove.com/glossary/uk-accessibility-laws/</a:t>
            </a:r>
            <a:r>
              <a:rPr lang="tr-TR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6153F-95F9-081A-E2D6-ED110BE60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40" y="2871842"/>
            <a:ext cx="9764044" cy="35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6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31EC-3757-9B2A-D7CC-C20102D8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253A-E629-5E1E-1323-86AC4C62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Equality Act 2010 (EQA)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C7689-61FB-087A-B730-FD5179C87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A5F8A-8714-0017-A348-766BAA17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82096"/>
            <a:ext cx="10571748" cy="31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1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B3F6-02E4-3848-6ED0-9967D2AB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9FC0-FC3D-AFEC-C942-BBA509A8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Public Sector Bodies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6DDE2-BC88-05FD-78C6-5FE6866D1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12EC7-8760-8269-1F28-A0B790EA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2" y="2360416"/>
            <a:ext cx="7916780" cy="43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6AF-71B3-7DF9-BDDE-DABDDA53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E31E-5A57-0FB5-46CB-66830E4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Private Sector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3B2DF-068E-2CC7-5026-91A624F7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7A67F-197C-9715-224D-61960AD4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40" y="2641226"/>
            <a:ext cx="10244829" cy="22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34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9D989-D44A-03A2-CEB6-4B43809C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B45E-D2A3-7145-8CEA-7A6E303B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Reputation and SEO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623F0-00D9-5E7E-6759-2CCE5E414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Accessible sites often rank better in search engines.</a:t>
            </a:r>
            <a:endParaRPr lang="tr-TR" dirty="0"/>
          </a:p>
          <a:p>
            <a:r>
              <a:rPr lang="en-GB" dirty="0"/>
              <a:t>Accessible sites reflect positively on the brand.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3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3250C9EB-0CFD-4C48-A0EA-6E8305A8E9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9143E-AEB3-46A5-B3B5-BB14605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Principles of Accessibility (POUR)</a:t>
            </a:r>
          </a:p>
        </p:txBody>
      </p:sp>
    </p:spTree>
    <p:extLst>
      <p:ext uri="{BB962C8B-B14F-4D97-AF65-F5344CB8AC3E}">
        <p14:creationId xmlns:p14="http://schemas.microsoft.com/office/powerpoint/2010/main" val="88895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BB123-9D82-7BFF-C940-9DC0D81B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25C-2DDD-EB47-8FCF-4F9C5214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tr-TR" dirty="0"/>
              <a:t>Principles of Accessibility (POUR)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283A7-66DC-4DCC-125E-30C846C42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2507332"/>
            <a:ext cx="2240297" cy="823912"/>
          </a:xfrm>
        </p:spPr>
        <p:txBody>
          <a:bodyPr rtlCol="0"/>
          <a:lstStyle/>
          <a:p>
            <a:pPr rtl="0"/>
            <a:r>
              <a:rPr lang="en-GB" dirty="0"/>
              <a:t>Perceivable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1F995-5B3F-B1BE-3F85-930B436CE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36801"/>
            <a:ext cx="224029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Information and UI must be presented in ways users can perceive (e.g., text alternatives for images).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5BE6-C8B0-DD69-52AA-7FEC20775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70878" y="2507332"/>
            <a:ext cx="2123017" cy="823912"/>
          </a:xfrm>
        </p:spPr>
        <p:txBody>
          <a:bodyPr rtlCol="0"/>
          <a:lstStyle/>
          <a:p>
            <a:pPr rtl="0"/>
            <a:r>
              <a:rPr lang="en-GB" dirty="0"/>
              <a:t>Operable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C0A51-ECE7-7124-EE86-6C913FB5A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70879" y="3331244"/>
            <a:ext cx="212301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Interface components must be usable via keyboard and other means.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B751A-A3EE-A302-615B-8FF91A064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4771" y="2507332"/>
            <a:ext cx="2719608" cy="823912"/>
          </a:xfrm>
        </p:spPr>
        <p:txBody>
          <a:bodyPr rtlCol="0"/>
          <a:lstStyle/>
          <a:p>
            <a:pPr rtl="0"/>
            <a:r>
              <a:rPr lang="en-GB" dirty="0"/>
              <a:t>Understandable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EF0A5F-3F31-A320-E2E0-92A719AE83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44772" y="3331244"/>
            <a:ext cx="2719608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Content must be clear and predictable to minimize confusion.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0FDFBA1-618A-2B9E-8DF4-597C4CB23F5B}"/>
              </a:ext>
            </a:extLst>
          </p:cNvPr>
          <p:cNvSpPr txBox="1">
            <a:spLocks/>
          </p:cNvSpPr>
          <p:nvPr/>
        </p:nvSpPr>
        <p:spPr>
          <a:xfrm>
            <a:off x="7764379" y="2507332"/>
            <a:ext cx="271960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Robust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3B6B6EBD-1916-090E-6247-4D93F9D21E21}"/>
              </a:ext>
            </a:extLst>
          </p:cNvPr>
          <p:cNvSpPr txBox="1">
            <a:spLocks/>
          </p:cNvSpPr>
          <p:nvPr/>
        </p:nvSpPr>
        <p:spPr>
          <a:xfrm>
            <a:off x="7764380" y="3331244"/>
            <a:ext cx="271960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Content must be compatible with current and future assistive technologies.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506BE-C86A-B147-157A-6E4AAA4FB3C2}"/>
              </a:ext>
            </a:extLst>
          </p:cNvPr>
          <p:cNvSpPr txBox="1"/>
          <p:nvPr/>
        </p:nvSpPr>
        <p:spPr>
          <a:xfrm>
            <a:off x="898357" y="1839011"/>
            <a:ext cx="9168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</a:t>
            </a:r>
            <a:r>
              <a:rPr lang="en-GB" dirty="0" err="1"/>
              <a:t>rinciples</a:t>
            </a:r>
            <a:r>
              <a:rPr lang="en-GB" dirty="0"/>
              <a:t> </a:t>
            </a:r>
            <a:r>
              <a:rPr lang="tr-TR" dirty="0"/>
              <a:t>to </a:t>
            </a:r>
            <a:r>
              <a:rPr lang="en-GB" dirty="0"/>
              <a:t>guide the creation of inclusive and accessible content, ensuring that it can be used by everyone, including people with disabilities.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7209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13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150F-2FA1-1472-FB59-92C35261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4897EA3E-4D7C-86A6-D23A-1F4407F2C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8BAFC-FF66-AFA9-A9FE-C9DE4DA7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Common Accessibility Issues</a:t>
            </a:r>
          </a:p>
        </p:txBody>
      </p:sp>
    </p:spTree>
    <p:extLst>
      <p:ext uri="{BB962C8B-B14F-4D97-AF65-F5344CB8AC3E}">
        <p14:creationId xmlns:p14="http://schemas.microsoft.com/office/powerpoint/2010/main" val="7010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AAB37-FAB7-79B1-04CB-430765D13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D5FE-D0A8-B426-BC23-9E33D34F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tr-TR" dirty="0"/>
              <a:t>Common Accessibility Issues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10637-E95B-6E0C-C8C8-B31DEFE17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10" y="1605717"/>
            <a:ext cx="2256340" cy="823912"/>
          </a:xfrm>
        </p:spPr>
        <p:txBody>
          <a:bodyPr rtlCol="0"/>
          <a:lstStyle/>
          <a:p>
            <a:pPr rtl="0"/>
            <a:r>
              <a:rPr lang="en-GB" sz="1400" dirty="0"/>
              <a:t>Missing alt text on 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573E6-EFD9-74D8-1D6D-56A9CC799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8208" y="2435186"/>
            <a:ext cx="2256340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Screen readers rely on alt text to describe images to visually impaired users.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A923E-D3A9-5D93-A6EA-FECEC431D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432941" y="3189115"/>
            <a:ext cx="2002226" cy="823912"/>
          </a:xfrm>
        </p:spPr>
        <p:txBody>
          <a:bodyPr rtlCol="0"/>
          <a:lstStyle/>
          <a:p>
            <a:pPr rtl="0"/>
            <a:r>
              <a:rPr lang="en-GB" sz="1400" dirty="0"/>
              <a:t>Poor </a:t>
            </a:r>
            <a:r>
              <a:rPr lang="tr-TR" sz="1400" dirty="0"/>
              <a:t>colour</a:t>
            </a:r>
            <a:r>
              <a:rPr lang="en-GB" sz="1400" dirty="0"/>
              <a:t> contrast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B504C-C70C-9925-7972-1AA6B94B7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32942" y="4013027"/>
            <a:ext cx="2002226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Insufficient contrast can make text hard to read for users with visual impairments.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1DE213-8719-904C-FD24-F25E719FC9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5167" y="1600953"/>
            <a:ext cx="2655438" cy="823912"/>
          </a:xfrm>
        </p:spPr>
        <p:txBody>
          <a:bodyPr rtlCol="0"/>
          <a:lstStyle/>
          <a:p>
            <a:pPr rtl="0"/>
            <a:r>
              <a:rPr lang="en-GB" sz="1400" dirty="0"/>
              <a:t>Improper heading structure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F80F70-C9DC-E545-26CB-6A76EC5A33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35168" y="2424865"/>
            <a:ext cx="2655438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Heading levels should follow a logical order to aid navigation.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F12DF20-D6F3-FCF7-5EC8-9FC9C08612DD}"/>
              </a:ext>
            </a:extLst>
          </p:cNvPr>
          <p:cNvSpPr txBox="1">
            <a:spLocks/>
          </p:cNvSpPr>
          <p:nvPr/>
        </p:nvSpPr>
        <p:spPr>
          <a:xfrm>
            <a:off x="6937261" y="3170067"/>
            <a:ext cx="240277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Non-descriptive links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D82982C-E624-AEA5-7AAD-4DA419589D59}"/>
              </a:ext>
            </a:extLst>
          </p:cNvPr>
          <p:cNvSpPr txBox="1">
            <a:spLocks/>
          </p:cNvSpPr>
          <p:nvPr/>
        </p:nvSpPr>
        <p:spPr>
          <a:xfrm>
            <a:off x="6937262" y="3993979"/>
            <a:ext cx="240277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Links like "Click here" don't provide context about their destination.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DABBBE2-DAC0-E0EE-7093-5BF4E2386786}"/>
              </a:ext>
            </a:extLst>
          </p:cNvPr>
          <p:cNvSpPr txBox="1">
            <a:spLocks/>
          </p:cNvSpPr>
          <p:nvPr/>
        </p:nvSpPr>
        <p:spPr>
          <a:xfrm>
            <a:off x="9340038" y="1597696"/>
            <a:ext cx="265543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Keyboard navigation issues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619246-C9FF-54F4-5DC7-BB017C237D2D}"/>
              </a:ext>
            </a:extLst>
          </p:cNvPr>
          <p:cNvSpPr txBox="1">
            <a:spLocks/>
          </p:cNvSpPr>
          <p:nvPr/>
        </p:nvSpPr>
        <p:spPr>
          <a:xfrm>
            <a:off x="9340039" y="2421608"/>
            <a:ext cx="240277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users rely solely on keyboards; interfaces should accommodate this.</a:t>
            </a:r>
          </a:p>
        </p:txBody>
      </p:sp>
    </p:spTree>
    <p:extLst>
      <p:ext uri="{BB962C8B-B14F-4D97-AF65-F5344CB8AC3E}">
        <p14:creationId xmlns:p14="http://schemas.microsoft.com/office/powerpoint/2010/main" val="232361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13" grpId="0"/>
      <p:bldP spid="14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en-GB"/>
              <a:t>Agenda</a:t>
            </a:r>
          </a:p>
        </p:txBody>
      </p:sp>
      <p:pic>
        <p:nvPicPr>
          <p:cNvPr id="9" name="Picture Placeholder 8" descr="Photo of a diver swimming next to a turtle">
            <a:extLst>
              <a:ext uri="{FF2B5EF4-FFF2-40B4-BE49-F238E27FC236}">
                <a16:creationId xmlns:a16="http://schemas.microsoft.com/office/drawing/2014/main" id="{8D74DD2C-F3C3-47CA-BA67-6081ADAFF4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848" y="896112"/>
            <a:ext cx="2176272" cy="2514600"/>
          </a:xfrm>
        </p:spPr>
      </p:pic>
      <p:pic>
        <p:nvPicPr>
          <p:cNvPr id="11" name="Picture Placeholder 10" descr="Photo of  person holding a surfboard on a beach&#10;">
            <a:extLst>
              <a:ext uri="{FF2B5EF4-FFF2-40B4-BE49-F238E27FC236}">
                <a16:creationId xmlns:a16="http://schemas.microsoft.com/office/drawing/2014/main" id="{C906B932-B0C9-4994-83C3-7458154263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896112"/>
            <a:ext cx="2176272" cy="2514600"/>
          </a:xfrm>
        </p:spPr>
      </p:pic>
      <p:pic>
        <p:nvPicPr>
          <p:cNvPr id="14" name="Picture Placeholder 13" descr="Photo of a wave">
            <a:extLst>
              <a:ext uri="{FF2B5EF4-FFF2-40B4-BE49-F238E27FC236}">
                <a16:creationId xmlns:a16="http://schemas.microsoft.com/office/drawing/2014/main" id="{77ACA1AC-D365-42BD-8398-A0F69FC325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1149" r="21149"/>
          <a:stretch/>
        </p:blipFill>
        <p:spPr>
          <a:xfrm>
            <a:off x="1069848" y="3410712"/>
            <a:ext cx="2176272" cy="2514600"/>
          </a:xfrm>
        </p:spPr>
      </p:pic>
      <p:pic>
        <p:nvPicPr>
          <p:cNvPr id="13" name="Picture Placeholder 12" descr="Photo of a surfer catching a wave">
            <a:extLst>
              <a:ext uri="{FF2B5EF4-FFF2-40B4-BE49-F238E27FC236}">
                <a16:creationId xmlns:a16="http://schemas.microsoft.com/office/drawing/2014/main" id="{1420ADBB-5A27-484C-B18D-F2C1CF8BF1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3410712"/>
            <a:ext cx="2176272" cy="25146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029326"/>
            <a:ext cx="6134188" cy="3895986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Legal and Ethical Obligations</a:t>
            </a:r>
          </a:p>
          <a:p>
            <a:pPr rtl="0"/>
            <a:r>
              <a:rPr lang="en-GB" dirty="0"/>
              <a:t>Principles of Accessibility (POUR)</a:t>
            </a:r>
          </a:p>
          <a:p>
            <a:pPr rtl="0"/>
            <a:r>
              <a:rPr lang="en-GB" dirty="0"/>
              <a:t>Common Accessibility Issues</a:t>
            </a:r>
          </a:p>
          <a:p>
            <a:pPr rtl="0"/>
            <a:r>
              <a:rPr lang="en-GB" dirty="0"/>
              <a:t>Introducing WAVE Tool</a:t>
            </a:r>
            <a:endParaRPr lang="tr-TR" dirty="0"/>
          </a:p>
          <a:p>
            <a:pPr rtl="0"/>
            <a:r>
              <a:rPr lang="en-GB" dirty="0"/>
              <a:t>WAVE Interface Overview</a:t>
            </a:r>
            <a:endParaRPr lang="tr-TR" dirty="0"/>
          </a:p>
          <a:p>
            <a:pPr rtl="0"/>
            <a:r>
              <a:rPr lang="tr-TR" dirty="0"/>
              <a:t>Interpreting WAVE Results</a:t>
            </a:r>
          </a:p>
          <a:p>
            <a:pPr rtl="0"/>
            <a:r>
              <a:rPr lang="tr-TR" dirty="0"/>
              <a:t>Fixing Accessibility Errors (Examples)</a:t>
            </a:r>
          </a:p>
          <a:p>
            <a:pPr rtl="0"/>
            <a:r>
              <a:rPr lang="tr-TR" dirty="0"/>
              <a:t>Best Practices for Accessibility</a:t>
            </a:r>
          </a:p>
          <a:p>
            <a:pPr rtl="0"/>
            <a:r>
              <a:rPr lang="tr-TR" dirty="0"/>
              <a:t>Integrating Accessibility into Workflow</a:t>
            </a:r>
          </a:p>
          <a:p>
            <a:pPr rtl="0"/>
            <a:r>
              <a:rPr lang="tr-TR" dirty="0"/>
              <a:t>Resources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0991-6B31-20D1-9DCA-181BF349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E4EC7934-46D2-9D73-B7F6-1C279F1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Introducing WAVE Tool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BA602039-4470-F287-99B8-E5121BF81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463F678F-AFE4-3A46-BB25-CEF40FA30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229545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5B06-06D2-07F8-81EB-2F6AB0CD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685D-C0BF-8465-E40B-4FF7F0B6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WAVE (Web Accessibility Evaluation Tool)?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822CA-7855-EFF0-9A23-56D1C877F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5084423" cy="4787003"/>
          </a:xfrm>
        </p:spPr>
        <p:txBody>
          <a:bodyPr rtlCol="0">
            <a:normAutofit/>
          </a:bodyPr>
          <a:lstStyle/>
          <a:p>
            <a:r>
              <a:rPr lang="en-GB" dirty="0"/>
              <a:t>A free tool to help developers identify accessibility issues on web pages.</a:t>
            </a:r>
            <a:endParaRPr lang="tr-TR" dirty="0"/>
          </a:p>
          <a:p>
            <a:r>
              <a:rPr lang="en-GB" dirty="0"/>
              <a:t>Developed by </a:t>
            </a:r>
            <a:r>
              <a:rPr lang="en-GB" dirty="0" err="1"/>
              <a:t>WebAIM</a:t>
            </a:r>
            <a:r>
              <a:rPr lang="en-GB" dirty="0"/>
              <a:t> (Web Accessibility in Mind), a leader in accessibility education.</a:t>
            </a:r>
            <a:endParaRPr lang="tr-TR" dirty="0"/>
          </a:p>
          <a:p>
            <a:r>
              <a:rPr lang="en-GB" dirty="0"/>
              <a:t>Available as Chrome/Firefox</a:t>
            </a:r>
            <a:r>
              <a:rPr lang="tr-TR" dirty="0"/>
              <a:t>/Microsoft Edge</a:t>
            </a:r>
            <a:r>
              <a:rPr lang="en-GB" dirty="0"/>
              <a:t> extensions or via the WAVE website.</a:t>
            </a:r>
            <a:endParaRPr lang="tr-TR" dirty="0"/>
          </a:p>
          <a:p>
            <a:r>
              <a:rPr lang="tr-TR" dirty="0">
                <a:hlinkClick r:id="rId3"/>
              </a:rPr>
              <a:t>https://wave.webaim.org/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1C86F-CFC6-6640-2015-AFFE8ECE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63" y="1299719"/>
            <a:ext cx="5408493" cy="47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098B-F1FB-20EA-7868-0719B856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9C4EF789-23BD-CDE0-1DD4-471DEB3D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WAVE Interface Overview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D26235A6-1304-047E-5532-3E8D76E46C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286055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2B30C-E13D-E168-AE8E-CB7C163F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D076-F66B-1FD5-4FFA-DBBBC28DF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Summary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BEAAA-223D-D2ED-8FD6-D48D2E658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Displays heading outline for navigation.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6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C4F7-002F-5B20-4A47-705675FE6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5A5C-2FDD-351B-BE2F-C88A9CB0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Details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D0B56-4076-92A3-2E81-E23BC8FDE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Lists each error/alert with description.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87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2479-25EA-3F9E-8680-835B44B0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35E3-6CE0-E5F2-9DFB-F5191D3B3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Structure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3929C-ACAB-4895-8EA6-4B033BA45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Lists each error/alert with description.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04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43E97-92A4-84E1-0392-84FE15D7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E1CB-DE71-D719-395C-FFD17AC5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Contrast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401C6-7FB2-AC49-A968-5C87B70E1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Highlights </a:t>
            </a:r>
            <a:r>
              <a:rPr lang="en-GB" dirty="0" err="1"/>
              <a:t>color</a:t>
            </a:r>
            <a:r>
              <a:rPr lang="en-GB" dirty="0"/>
              <a:t> contrast issues.</a:t>
            </a:r>
            <a:r>
              <a:rPr lang="tr-TR" dirty="0"/>
              <a:t>TODO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9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E05FF-8882-0671-B3F0-FFC37AAB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269-14E5-567E-C3BB-BC67B87E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Reference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9DCE9-E663-7648-D2BF-FCE7D58E8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Provides explanations and links to WCAG guidelines.</a:t>
            </a:r>
            <a:r>
              <a:rPr lang="tr-TR" dirty="0"/>
              <a:t>TODO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9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2670-58E1-858A-093B-6938A852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728C4AA8-F331-F239-DFD6-5D4E1A9B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Interpreting WAVE Results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105A0168-62D1-22DC-C039-AFEF508A8A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372606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9A15-BC72-8206-DC70-E4B9C092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7934-20F3-F7CF-A9DD-E3A390FC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Errors (Red icons)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E2BC7-1DDC-654E-F7F4-24DE2AD8B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High-priority issues that must be fixed for accessibility.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641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</a:p>
          <a:p>
            <a:pPr rtl="0"/>
            <a:r>
              <a:rPr lang="tr-TR" dirty="0"/>
              <a:t>Solutions Architect and Lead Developer</a:t>
            </a:r>
          </a:p>
          <a:p>
            <a:pPr rtl="0"/>
            <a:r>
              <a:rPr lang="tr-TR" dirty="0"/>
              <a:t>Umbraco MVPx4</a:t>
            </a:r>
          </a:p>
        </p:txBody>
      </p:sp>
      <p:pic>
        <p:nvPicPr>
          <p:cNvPr id="7" name="Picture Placeholder 6" descr="Photo of 3 surfers running in to the ocean with their boards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4" b="1724"/>
          <a:stretch/>
        </p:blipFill>
        <p:spPr>
          <a:xfrm>
            <a:off x="9546336" y="877824"/>
            <a:ext cx="2651760" cy="1709928"/>
          </a:xfrm>
        </p:spPr>
      </p:pic>
      <p:pic>
        <p:nvPicPr>
          <p:cNvPr id="8" name="Picture Placeholder 7" descr="Photo of a wave 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661" b="1661"/>
          <a:stretch/>
        </p:blipFill>
        <p:spPr>
          <a:xfrm>
            <a:off x="9546336" y="2587752"/>
            <a:ext cx="2651760" cy="1709928"/>
          </a:xfrm>
        </p:spPr>
      </p:pic>
      <p:pic>
        <p:nvPicPr>
          <p:cNvPr id="9" name="Picture Placeholder 8" descr="Photo of a woman surfer paddling out on the ocean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686" b="1686"/>
          <a:stretch/>
        </p:blipFill>
        <p:spPr>
          <a:xfrm>
            <a:off x="9546336" y="4279392"/>
            <a:ext cx="2651760" cy="1709928"/>
          </a:xfrm>
        </p:spPr>
      </p:pic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93262-6A10-0F28-11FB-7121B068C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2579-F855-0BD6-93CD-5C203684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Alerts (Yellow icons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B0D1-D4D6-D436-C68C-A90B9E3B0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Potential issues or things to check manually.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2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A289F-F926-5009-1758-4E861463B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A335-CA8F-75AD-4AD7-4DC739C8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Features (Green icons)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71DEF-3B19-5EBD-AEB4-C0CE6BC88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Positive elements supporting accessibility.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42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44A5-BE89-BD7F-2685-01B55CFBF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CF04-F41F-74B7-4D6C-53B733310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Structural Elements (Gray icons)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31D61-1F3A-B6DC-2265-053A2CBE2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Layout features like headings and landmarks.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6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C255A-B474-DE53-12E8-EB7F9FF7A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E610-A579-8894-CA5E-6F10E96E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ARIA (Blue icons)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38B4D-B10F-B7CF-F8F2-71AE8D166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Indicators of ARIA (Accessible Rich Internet Applications) usage.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B357-FA2F-1962-CA59-011CA763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2D646B50-A749-90ED-303E-74F885AF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Fixing Accessibility Errors (Examples)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FD999F12-5C6F-D699-2CE2-12422162B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332074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7304-E1E9-97FA-97C3-028D6452D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9244-9DC5-2964-662C-E00F00FA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Add missing alt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90D0C-D8B6-86A6-A2B9-C100C0E4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Describe the function or content of images clearly.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68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A079-2F77-D782-CC88-BADA5568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E060-AE1F-9C6F-1B04-81C335E3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Correct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/>
              <a:t>r contrast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5F46-34DD-5626-71C4-9870EBA9C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Adjust text/background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 err="1"/>
              <a:t>rs</a:t>
            </a:r>
            <a:r>
              <a:rPr lang="en-GB" dirty="0"/>
              <a:t> to meet WCAG contrast ratios.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6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5996E-75D8-A0CE-3081-A2D18175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875CB-75ED-64B5-262A-5ECF894A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Use semantic HTML for headings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FB27A-39EF-A6FE-B021-E5FE8AD86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Apply  to  tags in a meaningful, nested order.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96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C45E-BEEC-A4D2-9FDF-8E073FF7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AFFC-82E7-D077-8913-0AF18CA1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Improve link descriptions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3FED-3C83-57F9-0DD4-1003E763D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Make link text descriptive of the target page.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63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44BD-2B75-7A4F-8759-60B4A3AC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7503-4459-F8E8-24FA-CCB35965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Enable full keyboard navigation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7B88E-23FD-F89E-27B6-777B98A4C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Ensure all elements can be accessed via tab/arrow keys.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Introduction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1692980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005-108E-CCF6-52B2-E08916833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5EB0D30A-AAEF-F346-A045-8E6393C945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39CF3-FEF7-EB0B-6A40-DBEB3A01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Best Practices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738895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7CAC-EE37-55B8-6F95-B2C3AA4F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16E9-A0AC-4827-58D8-05DEAB5D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Best Practices for Accessibility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6FDAE-C9A3-4078-22E1-DE4FF5AA1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 fontScale="92500" lnSpcReduction="10000"/>
          </a:bodyPr>
          <a:lstStyle/>
          <a:p>
            <a:r>
              <a:rPr lang="en-GB" dirty="0"/>
              <a:t>Design with accessibility in mind from the start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Avoid retrofitting; build accessibility into planning</a:t>
            </a:r>
            <a:r>
              <a:rPr lang="tr-TR" dirty="0"/>
              <a:t>.</a:t>
            </a:r>
          </a:p>
          <a:p>
            <a:r>
              <a:rPr lang="en-GB" dirty="0"/>
              <a:t>Use ARIA landmarks appropriately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Mark navigation, main, banner, and content areas.</a:t>
            </a:r>
            <a:endParaRPr lang="tr-TR" dirty="0"/>
          </a:p>
          <a:p>
            <a:r>
              <a:rPr lang="en-GB" dirty="0"/>
              <a:t>Ensure forms are accessible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Label inputs, use </a:t>
            </a:r>
            <a:r>
              <a:rPr lang="en-GB" dirty="0" err="1"/>
              <a:t>fieldsets</a:t>
            </a:r>
            <a:r>
              <a:rPr lang="en-GB" dirty="0"/>
              <a:t> for grouping, ensure keyboard interaction.</a:t>
            </a:r>
          </a:p>
          <a:p>
            <a:r>
              <a:rPr lang="en-GB" dirty="0"/>
              <a:t>Caption videos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Provide text alternatives for audio content.</a:t>
            </a:r>
          </a:p>
          <a:p>
            <a:r>
              <a:rPr lang="en-GB" dirty="0"/>
              <a:t>Regularly audit your site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Schedule periodic testing with tools and manual checks.</a:t>
            </a:r>
          </a:p>
          <a:p>
            <a:pPr marL="262890" lvl="2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9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82279-3E54-3C61-2F83-75A6E058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92927E70-2D07-3493-A144-DB55C30374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9B070-F1A6-0D4C-5276-6431645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Best Practices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104115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F75C-4FB3-C943-6816-E18E5FA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39F6-9C95-CE11-E00F-4F9012E2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Integrating Accessibility into Workflow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5255F-CB0A-D65B-CB74-1245D4525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/>
          </a:bodyPr>
          <a:lstStyle/>
          <a:p>
            <a:r>
              <a:rPr lang="en-GB" dirty="0"/>
              <a:t>Educate your team</a:t>
            </a:r>
            <a:r>
              <a:rPr lang="tr-TR" dirty="0"/>
              <a:t> and clients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Train developers, designers, and content creators.</a:t>
            </a:r>
            <a:endParaRPr lang="tr-TR" dirty="0"/>
          </a:p>
          <a:p>
            <a:pPr lvl="2"/>
            <a:r>
              <a:rPr lang="tr-TR" dirty="0"/>
              <a:t>Help clients to create their </a:t>
            </a:r>
            <a:r>
              <a:rPr lang="tr-TR" dirty="0">
                <a:hlinkClick r:id="rId3"/>
              </a:rPr>
              <a:t>accessibility statements</a:t>
            </a:r>
            <a:r>
              <a:rPr lang="tr-TR" dirty="0"/>
              <a:t>.</a:t>
            </a:r>
          </a:p>
          <a:p>
            <a:r>
              <a:rPr lang="en-GB" dirty="0"/>
              <a:t>Include accessibility in design reviews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Check for contrast, layout, and interaction early.</a:t>
            </a:r>
            <a:endParaRPr lang="tr-TR" dirty="0"/>
          </a:p>
          <a:p>
            <a:r>
              <a:rPr lang="en-GB" dirty="0"/>
              <a:t>Automate testing with tools (Lighthouse, axe, etc.)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Integrate automated checks in your development pipeline.</a:t>
            </a:r>
          </a:p>
          <a:p>
            <a:r>
              <a:rPr lang="tr-TR" dirty="0"/>
              <a:t>M</a:t>
            </a:r>
            <a:r>
              <a:rPr lang="en-GB" dirty="0" err="1"/>
              <a:t>anual</a:t>
            </a:r>
            <a:r>
              <a:rPr lang="en-GB" dirty="0"/>
              <a:t> testing for real user experience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Combine tools with keyboard testing and screen reader use.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99238-DE11-4386-C51A-9641F6468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09" y="1828481"/>
            <a:ext cx="4925072" cy="428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0C7D-16FA-4B97-B517-3ECFCDEC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36D7-4AFC-4CF6-98CC-6A2DD4AC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226979" cy="3197413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  <a:endParaRPr lang="en-GB" dirty="0"/>
          </a:p>
          <a:p>
            <a:pPr rtl="0"/>
            <a:r>
              <a:rPr lang="en-GB" dirty="0">
                <a:hlinkClick r:id="rId3"/>
              </a:rPr>
              <a:t>https://www.linkedin.com/in/nurhak-kaya/</a:t>
            </a:r>
            <a:endParaRPr lang="tr-TR" dirty="0"/>
          </a:p>
          <a:p>
            <a:pPr rtl="0"/>
            <a:r>
              <a:rPr lang="tr-TR" dirty="0">
                <a:hlinkClick r:id="rId4"/>
              </a:rPr>
              <a:t>https://github.com/NurhakKaya</a:t>
            </a:r>
            <a:r>
              <a:rPr lang="tr-TR" dirty="0">
                <a:hlinkClick r:id="rId5"/>
              </a:rPr>
              <a:t> </a:t>
            </a:r>
          </a:p>
          <a:p>
            <a:pPr rtl="0"/>
            <a:r>
              <a:rPr lang="en-GB" dirty="0">
                <a:hlinkClick r:id="rId5"/>
              </a:rPr>
              <a:t>https://github.com/NurhakKaya/PracticalGuideToUnlockingAccessibilityOfWebsites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6" name="Picture Placeholder 5" descr="Photo of 3 surfers running into the ocean with their boards">
            <a:extLst>
              <a:ext uri="{FF2B5EF4-FFF2-40B4-BE49-F238E27FC236}">
                <a16:creationId xmlns:a16="http://schemas.microsoft.com/office/drawing/2014/main" id="{A10C84DF-B0D7-4959-900F-6375E5D1B2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0" y="1883664"/>
            <a:ext cx="5614416" cy="4114800"/>
          </a:xfrm>
        </p:spPr>
      </p:pic>
    </p:spTree>
    <p:extLst>
      <p:ext uri="{BB962C8B-B14F-4D97-AF65-F5344CB8AC3E}">
        <p14:creationId xmlns:p14="http://schemas.microsoft.com/office/powerpoint/2010/main" val="351592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Web Accessibility?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tr-TR" sz="1700" dirty="0"/>
              <a:t>D</a:t>
            </a:r>
            <a:r>
              <a:rPr lang="en-GB" sz="1700" dirty="0" err="1"/>
              <a:t>esigning</a:t>
            </a:r>
            <a:r>
              <a:rPr lang="en-GB" sz="1700" dirty="0"/>
              <a:t> and developing websites so that people can </a:t>
            </a:r>
            <a:endParaRPr lang="tr-TR" sz="1700" dirty="0"/>
          </a:p>
          <a:p>
            <a:pPr lvl="2"/>
            <a:r>
              <a:rPr lang="tr-TR" dirty="0"/>
              <a:t>P</a:t>
            </a:r>
            <a:r>
              <a:rPr lang="en-GB" dirty="0" err="1"/>
              <a:t>erceive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nderstand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N</a:t>
            </a:r>
            <a:r>
              <a:rPr lang="en-GB" dirty="0" err="1"/>
              <a:t>avigate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I</a:t>
            </a:r>
            <a:r>
              <a:rPr lang="en-GB" dirty="0" err="1"/>
              <a:t>nteract</a:t>
            </a:r>
            <a:r>
              <a:rPr lang="en-GB" dirty="0"/>
              <a:t> with them effectively</a:t>
            </a:r>
          </a:p>
          <a:p>
            <a:pPr rtl="0"/>
            <a:r>
              <a:rPr lang="en-GB" sz="1700" dirty="0"/>
              <a:t>It benefits</a:t>
            </a:r>
            <a:r>
              <a:rPr lang="tr-TR" sz="1700" dirty="0"/>
              <a:t> all users,</a:t>
            </a:r>
            <a:r>
              <a:rPr lang="en-GB" sz="1700" dirty="0"/>
              <a:t> </a:t>
            </a:r>
            <a:r>
              <a:rPr lang="tr-TR" sz="1700" dirty="0"/>
              <a:t>especially </a:t>
            </a:r>
          </a:p>
          <a:p>
            <a:pPr lvl="2"/>
            <a:r>
              <a:rPr lang="tr-TR" dirty="0"/>
              <a:t>People with disabilities</a:t>
            </a:r>
          </a:p>
          <a:p>
            <a:pPr lvl="2"/>
            <a:r>
              <a:rPr lang="tr-TR" dirty="0"/>
              <a:t>O</a:t>
            </a:r>
            <a:r>
              <a:rPr lang="en-GB" dirty="0" err="1"/>
              <a:t>lder</a:t>
            </a:r>
            <a:r>
              <a:rPr lang="en-GB" dirty="0"/>
              <a:t> users with changing abilities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temporary impairments </a:t>
            </a:r>
            <a:endParaRPr lang="tr-TR" dirty="0"/>
          </a:p>
          <a:p>
            <a:pPr lvl="2"/>
            <a:r>
              <a:rPr lang="tr-TR" dirty="0"/>
              <a:t>P</a:t>
            </a:r>
            <a:r>
              <a:rPr lang="en-GB" dirty="0" err="1"/>
              <a:t>eople</a:t>
            </a:r>
            <a:r>
              <a:rPr lang="en-GB" dirty="0"/>
              <a:t> using mobile devices or slow internet connections.</a:t>
            </a:r>
          </a:p>
        </p:txBody>
      </p:sp>
    </p:spTree>
    <p:extLst>
      <p:ext uri="{BB962C8B-B14F-4D97-AF65-F5344CB8AC3E}">
        <p14:creationId xmlns:p14="http://schemas.microsoft.com/office/powerpoint/2010/main" val="42425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37661-3BB5-63DE-1227-A0753AEC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DFE5-AF0B-3AF1-B63B-235D24A0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Importance of an Inclusive Web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98167-5683-3DF0-A1C3-A876AC9CB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E</a:t>
            </a:r>
            <a:r>
              <a:rPr lang="en-GB" dirty="0"/>
              <a:t>qual access for all users</a:t>
            </a:r>
            <a:r>
              <a:rPr lang="en-GB" sz="1700" dirty="0"/>
              <a:t>. </a:t>
            </a:r>
          </a:p>
          <a:p>
            <a:r>
              <a:rPr lang="tr-TR" dirty="0"/>
              <a:t>C</a:t>
            </a:r>
            <a:r>
              <a:rPr lang="en-GB" dirty="0" err="1"/>
              <a:t>ontribute</a:t>
            </a:r>
            <a:r>
              <a:rPr lang="en-GB" dirty="0"/>
              <a:t> to a </a:t>
            </a:r>
            <a:r>
              <a:rPr lang="tr-TR" dirty="0"/>
              <a:t>fairer</a:t>
            </a:r>
            <a:r>
              <a:rPr lang="en-GB" dirty="0"/>
              <a:t> and usable digital space</a:t>
            </a:r>
            <a:r>
              <a:rPr lang="en-GB" sz="1700" dirty="0"/>
              <a:t>.</a:t>
            </a:r>
            <a:endParaRPr lang="tr-TR" sz="1700" dirty="0"/>
          </a:p>
          <a:p>
            <a:r>
              <a:rPr lang="tr-TR" dirty="0"/>
              <a:t>Required by law for EU and UK (and many others).</a:t>
            </a:r>
          </a:p>
        </p:txBody>
      </p:sp>
    </p:spTree>
    <p:extLst>
      <p:ext uri="{BB962C8B-B14F-4D97-AF65-F5344CB8AC3E}">
        <p14:creationId xmlns:p14="http://schemas.microsoft.com/office/powerpoint/2010/main" val="416178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5442-B1DE-28B8-2218-6815B5DD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FC6E-A868-E3F2-91BF-28956A8C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Who benefits from accessible websites?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C6507-E870-5C3A-AE02-5882D1E6F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Not just</a:t>
            </a:r>
          </a:p>
          <a:p>
            <a:pPr lvl="2"/>
            <a:r>
              <a:rPr lang="tr-TR" dirty="0"/>
              <a:t>People </a:t>
            </a:r>
            <a:r>
              <a:rPr lang="en-GB" dirty="0"/>
              <a:t>with disabilities</a:t>
            </a:r>
            <a:endParaRPr lang="tr-TR" dirty="0"/>
          </a:p>
          <a:p>
            <a:pPr lvl="2"/>
            <a:r>
              <a:rPr lang="tr-TR" dirty="0"/>
              <a:t>E</a:t>
            </a:r>
            <a:r>
              <a:rPr lang="en-GB" dirty="0" err="1"/>
              <a:t>lderly</a:t>
            </a:r>
            <a:r>
              <a:rPr lang="en-GB" dirty="0"/>
              <a:t> users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situational limitations</a:t>
            </a:r>
            <a:endParaRPr lang="tr-TR" dirty="0"/>
          </a:p>
          <a:p>
            <a:pPr lvl="2"/>
            <a:r>
              <a:rPr lang="tr-TR" dirty="0"/>
              <a:t>T</a:t>
            </a:r>
            <a:r>
              <a:rPr lang="en-GB" dirty="0"/>
              <a:t>hose using assistive technologies</a:t>
            </a:r>
            <a:endParaRPr lang="tr-TR" dirty="0"/>
          </a:p>
          <a:p>
            <a:r>
              <a:rPr lang="tr-TR" dirty="0"/>
              <a:t>Accessibility is for everyone</a:t>
            </a:r>
            <a:r>
              <a:rPr lang="en-GB" sz="17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22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87E1A-7DC5-0CC3-52A9-B52439141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78809329-68DE-0203-8076-E6658231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Legal and Ethical Obligations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1D1B203B-6C8F-8D0D-A439-0D32ABC2B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156B7F2B-A8A3-CDBC-419F-23149F34F8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100863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A4C3A-49D2-153C-B59D-C84CD683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3C1-348B-C191-33A2-9797A812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Overview of WCAG (Web Content Accessibility Guidelines)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2917B-25D7-6033-7BEA-30958445E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 set of technical standards for improving web accessibility.</a:t>
            </a:r>
            <a:endParaRPr lang="tr-TR" dirty="0"/>
          </a:p>
          <a:p>
            <a:r>
              <a:rPr lang="tr-TR" dirty="0"/>
              <a:t>D</a:t>
            </a:r>
            <a:r>
              <a:rPr lang="en-GB" dirty="0" err="1"/>
              <a:t>eveloped</a:t>
            </a:r>
            <a:r>
              <a:rPr lang="en-GB" dirty="0"/>
              <a:t> through the W3C process in cooperation with </a:t>
            </a:r>
            <a:r>
              <a:rPr lang="en-GB" b="1" dirty="0"/>
              <a:t>individuals</a:t>
            </a:r>
            <a:r>
              <a:rPr lang="en-GB" dirty="0"/>
              <a:t> and </a:t>
            </a:r>
            <a:r>
              <a:rPr lang="tr-TR" b="1" dirty="0"/>
              <a:t>organisations</a:t>
            </a:r>
            <a:r>
              <a:rPr lang="en-GB" dirty="0"/>
              <a:t> around the world, </a:t>
            </a:r>
            <a:r>
              <a:rPr lang="tr-TR" dirty="0"/>
              <a:t>to provide </a:t>
            </a:r>
            <a:r>
              <a:rPr lang="en-GB" dirty="0"/>
              <a:t>a single </a:t>
            </a:r>
            <a:r>
              <a:rPr lang="en-GB" b="1" dirty="0"/>
              <a:t>shared standard</a:t>
            </a:r>
            <a:r>
              <a:rPr lang="en-GB" dirty="0"/>
              <a:t> for </a:t>
            </a:r>
            <a:r>
              <a:rPr lang="en-GB" b="1" dirty="0"/>
              <a:t>web content accessibility</a:t>
            </a:r>
            <a:r>
              <a:rPr lang="en-GB" dirty="0"/>
              <a:t> that meets the needs of </a:t>
            </a:r>
            <a:r>
              <a:rPr lang="en-GB" b="1" dirty="0"/>
              <a:t>individuals, </a:t>
            </a:r>
            <a:r>
              <a:rPr lang="tr-TR" b="1" dirty="0"/>
              <a:t>organisations</a:t>
            </a:r>
            <a:r>
              <a:rPr lang="en-GB" b="1" dirty="0"/>
              <a:t>, and governments</a:t>
            </a:r>
            <a:r>
              <a:rPr lang="en-GB" dirty="0"/>
              <a:t> internationally.</a:t>
            </a:r>
            <a:endParaRPr lang="tr-TR" dirty="0"/>
          </a:p>
          <a:p>
            <a:r>
              <a:rPr lang="tr-TR" dirty="0">
                <a:hlinkClick r:id="rId3"/>
              </a:rPr>
              <a:t>https://www.w3.org/WAI/standards-guidelines/wcag/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09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91_TF56081997_Win32" id="{CDEFB41F-6A90-4D7D-90C6-85F9FA02F7A2}" vid="{05189402-D5B5-445F-BACE-176965552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{0EF13075-D556-43A0-96F4-B1083AB57263}tf56081997_win32</Template>
  <TotalTime>151</TotalTime>
  <Words>1080</Words>
  <Application>Microsoft Office PowerPoint</Application>
  <PresentationFormat>Widescreen</PresentationFormat>
  <Paragraphs>193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Avenir Next LT Pro</vt:lpstr>
      <vt:lpstr>Calibri</vt:lpstr>
      <vt:lpstr>Modern Love</vt:lpstr>
      <vt:lpstr>BohemianVTI</vt:lpstr>
      <vt:lpstr>Practical Guide to Unlocking Accessibility of Websites</vt:lpstr>
      <vt:lpstr>Agenda</vt:lpstr>
      <vt:lpstr>PowerPoint Presentation</vt:lpstr>
      <vt:lpstr>Introduction</vt:lpstr>
      <vt:lpstr>What is Web Accessibility?</vt:lpstr>
      <vt:lpstr>Importance of an Inclusive Web</vt:lpstr>
      <vt:lpstr>Who benefits from accessible websites?</vt:lpstr>
      <vt:lpstr>Legal and Ethical Obligations</vt:lpstr>
      <vt:lpstr>Overview of WCAG (Web Content Accessibility Guidelines)</vt:lpstr>
      <vt:lpstr>Accessibility Law–WCAG Version Based On</vt:lpstr>
      <vt:lpstr>UK and EU Web Accessibility Laws</vt:lpstr>
      <vt:lpstr>UK Equality Act 2010 (EQA)</vt:lpstr>
      <vt:lpstr>UK Public Sector Bodies</vt:lpstr>
      <vt:lpstr>UK Private Sector</vt:lpstr>
      <vt:lpstr>Reputation and SEO benefits</vt:lpstr>
      <vt:lpstr>Principles of Accessibility (POUR)</vt:lpstr>
      <vt:lpstr>Principles of Accessibility (POUR)</vt:lpstr>
      <vt:lpstr>Common Accessibility Issues</vt:lpstr>
      <vt:lpstr>Common Accessibility Issues</vt:lpstr>
      <vt:lpstr>Introducing WAVE Tool</vt:lpstr>
      <vt:lpstr>What is WAVE (Web Accessibility Evaluation Tool)?</vt:lpstr>
      <vt:lpstr>WAVE Interface Overview</vt:lpstr>
      <vt:lpstr>Summary panel</vt:lpstr>
      <vt:lpstr>Details panel</vt:lpstr>
      <vt:lpstr>Structure panel</vt:lpstr>
      <vt:lpstr>Contrast panel</vt:lpstr>
      <vt:lpstr>Reference panel</vt:lpstr>
      <vt:lpstr>Interpreting WAVE Results</vt:lpstr>
      <vt:lpstr>Errors (Red icons)</vt:lpstr>
      <vt:lpstr>Alerts (Yellow icons</vt:lpstr>
      <vt:lpstr>Features (Green icons)</vt:lpstr>
      <vt:lpstr>Structural Elements (Gray icons)</vt:lpstr>
      <vt:lpstr>ARIA (Blue icons)</vt:lpstr>
      <vt:lpstr>Fixing Accessibility Errors (Examples)</vt:lpstr>
      <vt:lpstr>Add missing alt text</vt:lpstr>
      <vt:lpstr>Correct colour contrast</vt:lpstr>
      <vt:lpstr>Use semantic HTML for headings</vt:lpstr>
      <vt:lpstr>Improve link descriptions</vt:lpstr>
      <vt:lpstr>Enable full keyboard navigation</vt:lpstr>
      <vt:lpstr>Best Practices for Accessibility</vt:lpstr>
      <vt:lpstr>Best Practices for Accessibility</vt:lpstr>
      <vt:lpstr>Best Practices for Accessibility</vt:lpstr>
      <vt:lpstr>Integrating Accessibility into Workflow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Nurhak Kaya</dc:creator>
  <cp:lastModifiedBy>Nurhak Kaya</cp:lastModifiedBy>
  <cp:revision>23</cp:revision>
  <dcterms:created xsi:type="dcterms:W3CDTF">2025-04-23T17:51:16Z</dcterms:created>
  <dcterms:modified xsi:type="dcterms:W3CDTF">2025-04-23T20:27:39Z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